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92" r:id="rId4"/>
    <p:sldId id="266" r:id="rId6"/>
    <p:sldId id="258" r:id="rId7"/>
    <p:sldId id="259" r:id="rId8"/>
    <p:sldId id="293" r:id="rId9"/>
    <p:sldId id="294" r:id="rId10"/>
    <p:sldId id="295" r:id="rId11"/>
    <p:sldId id="260" r:id="rId12"/>
    <p:sldId id="296" r:id="rId13"/>
    <p:sldId id="297" r:id="rId14"/>
    <p:sldId id="261" r:id="rId15"/>
    <p:sldId id="262" r:id="rId16"/>
    <p:sldId id="309" r:id="rId17"/>
    <p:sldId id="263" r:id="rId18"/>
    <p:sldId id="264" r:id="rId19"/>
    <p:sldId id="299" r:id="rId2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hyperlink" Target="https://gamma.app" TargetMode="Externa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87768"/>
            <a:ext cx="7415927" cy="319397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8385"/>
              </a:lnSpc>
              <a:buNone/>
            </a:pPr>
            <a:r>
              <a:rPr lang="en-US" sz="6705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Analysis of Customer and Sales Information</a:t>
            </a:r>
            <a:endParaRPr lang="en-US" sz="6705" dirty="0"/>
          </a:p>
        </p:txBody>
      </p:sp>
      <p:sp>
        <p:nvSpPr>
          <p:cNvPr id="6" name="Text 3"/>
          <p:cNvSpPr/>
          <p:nvPr/>
        </p:nvSpPr>
        <p:spPr>
          <a:xfrm>
            <a:off x="864037" y="4752023"/>
            <a:ext cx="7415927" cy="15801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examines customer demographics, sales data, and product information across multiple countries. We'll explore key insights from our comprehensive dataset to inform business strategy.</a:t>
            </a:r>
            <a:endParaRPr lang="en-US" sz="1945" dirty="0"/>
          </a:p>
        </p:txBody>
      </p:sp>
      <p:sp>
        <p:nvSpPr>
          <p:cNvPr id="7" name="Shape 4"/>
          <p:cNvSpPr/>
          <p:nvPr/>
        </p:nvSpPr>
        <p:spPr>
          <a:xfrm>
            <a:off x="8640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635948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609874"/>
            <a:ext cx="1506855" cy="43195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30" b="1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Rajan P</a:t>
            </a:r>
            <a:endParaRPr lang="en-US" sz="2430" dirty="0"/>
          </a:p>
        </p:txBody>
      </p:sp>
      <p:pic>
        <p:nvPicPr>
          <p:cNvPr id="10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OUTLIER CHECKING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 descr="Screenshot 2024-08-20 1439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" y="-635"/>
            <a:ext cx="14430375" cy="7292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079" y="1353860"/>
            <a:ext cx="5743456" cy="5625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AWS Setup for Data Storage</a:t>
            </a:r>
            <a:endParaRPr lang="en-US" sz="3545" dirty="0"/>
          </a:p>
        </p:txBody>
      </p:sp>
      <p:sp>
        <p:nvSpPr>
          <p:cNvPr id="6" name="Shape 3"/>
          <p:cNvSpPr/>
          <p:nvPr/>
        </p:nvSpPr>
        <p:spPr>
          <a:xfrm>
            <a:off x="630079" y="2186464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7" name="Text 4"/>
          <p:cNvSpPr/>
          <p:nvPr/>
        </p:nvSpPr>
        <p:spPr>
          <a:xfrm>
            <a:off x="810101" y="2366486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EC2 Instance</a:t>
            </a:r>
            <a:endParaRPr lang="en-US" sz="1770" dirty="0"/>
          </a:p>
        </p:txBody>
      </p:sp>
      <p:sp>
        <p:nvSpPr>
          <p:cNvPr id="8" name="Text 5"/>
          <p:cNvSpPr/>
          <p:nvPr/>
        </p:nvSpPr>
        <p:spPr>
          <a:xfrm>
            <a:off x="810101" y="2755702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an EC2 instance to host the MySQL database. Choose appropriate specifications.</a:t>
            </a:r>
            <a:endParaRPr lang="en-US" sz="1420" dirty="0"/>
          </a:p>
        </p:txBody>
      </p:sp>
      <p:sp>
        <p:nvSpPr>
          <p:cNvPr id="9" name="Shape 6"/>
          <p:cNvSpPr/>
          <p:nvPr/>
        </p:nvSpPr>
        <p:spPr>
          <a:xfrm>
            <a:off x="630079" y="3403759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0" name="Text 7"/>
          <p:cNvSpPr/>
          <p:nvPr/>
        </p:nvSpPr>
        <p:spPr>
          <a:xfrm>
            <a:off x="810101" y="3583781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Security Group</a:t>
            </a:r>
            <a:endParaRPr lang="en-US" sz="1770" dirty="0"/>
          </a:p>
        </p:txBody>
      </p:sp>
      <p:sp>
        <p:nvSpPr>
          <p:cNvPr id="11" name="Text 8"/>
          <p:cNvSpPr/>
          <p:nvPr/>
        </p:nvSpPr>
        <p:spPr>
          <a:xfrm>
            <a:off x="810101" y="3972997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inbound rules to allow MySQL connections. Ensure proper security measures.</a:t>
            </a:r>
            <a:endParaRPr lang="en-US" sz="1420" dirty="0"/>
          </a:p>
        </p:txBody>
      </p:sp>
      <p:sp>
        <p:nvSpPr>
          <p:cNvPr id="12" name="Shape 9"/>
          <p:cNvSpPr/>
          <p:nvPr/>
        </p:nvSpPr>
        <p:spPr>
          <a:xfrm>
            <a:off x="630079" y="4621054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3" name="Text 10"/>
          <p:cNvSpPr/>
          <p:nvPr/>
        </p:nvSpPr>
        <p:spPr>
          <a:xfrm>
            <a:off x="810101" y="4801076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RDS Alternative</a:t>
            </a:r>
            <a:endParaRPr lang="en-US" sz="1770" dirty="0"/>
          </a:p>
        </p:txBody>
      </p:sp>
      <p:sp>
        <p:nvSpPr>
          <p:cNvPr id="14" name="Text 11"/>
          <p:cNvSpPr/>
          <p:nvPr/>
        </p:nvSpPr>
        <p:spPr>
          <a:xfrm>
            <a:off x="810101" y="5190292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using Amazon RDS for managed MySQL. This simplifies administration tasks.</a:t>
            </a:r>
            <a:endParaRPr lang="en-US" sz="1420" dirty="0"/>
          </a:p>
        </p:txBody>
      </p:sp>
      <p:sp>
        <p:nvSpPr>
          <p:cNvPr id="15" name="Shape 12"/>
          <p:cNvSpPr/>
          <p:nvPr/>
        </p:nvSpPr>
        <p:spPr>
          <a:xfrm>
            <a:off x="630079" y="5838349"/>
            <a:ext cx="7883842" cy="1037273"/>
          </a:xfrm>
          <a:prstGeom prst="roundRect">
            <a:avLst>
              <a:gd name="adj" fmla="val 2604"/>
            </a:avLst>
          </a:prstGeom>
          <a:solidFill>
            <a:srgbClr val="484B51"/>
          </a:solidFill>
        </p:spPr>
      </p:sp>
      <p:sp>
        <p:nvSpPr>
          <p:cNvPr id="16" name="Text 13"/>
          <p:cNvSpPr/>
          <p:nvPr/>
        </p:nvSpPr>
        <p:spPr>
          <a:xfrm>
            <a:off x="810101" y="6018371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IAM Roles</a:t>
            </a:r>
            <a:endParaRPr lang="en-US" sz="1770" dirty="0"/>
          </a:p>
        </p:txBody>
      </p:sp>
      <p:sp>
        <p:nvSpPr>
          <p:cNvPr id="17" name="Text 14"/>
          <p:cNvSpPr/>
          <p:nvPr/>
        </p:nvSpPr>
        <p:spPr>
          <a:xfrm>
            <a:off x="810101" y="6407587"/>
            <a:ext cx="7523798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 up IAM roles for secure access. This enables controlled data management.</a:t>
            </a:r>
            <a:endParaRPr lang="en-US" sz="1420" dirty="0"/>
          </a:p>
        </p:txBody>
      </p:sp>
      <p:pic>
        <p:nvPicPr>
          <p:cNvPr id="18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079" y="1209913"/>
            <a:ext cx="5472708" cy="5625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430"/>
              </a:lnSpc>
              <a:buNone/>
            </a:pPr>
            <a:r>
              <a:rPr lang="en-US" sz="35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Python-MySQL Integration</a:t>
            </a:r>
            <a:endParaRPr lang="en-US" sz="3545" dirty="0"/>
          </a:p>
        </p:txBody>
      </p:sp>
      <p:sp>
        <p:nvSpPr>
          <p:cNvPr id="6" name="Shape 3"/>
          <p:cNvSpPr/>
          <p:nvPr/>
        </p:nvSpPr>
        <p:spPr>
          <a:xfrm>
            <a:off x="888683" y="2042517"/>
            <a:ext cx="22860" cy="497717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7" name="Shape 4"/>
          <p:cNvSpPr/>
          <p:nvPr/>
        </p:nvSpPr>
        <p:spPr>
          <a:xfrm>
            <a:off x="1079778" y="2436138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8" name="Shape 5"/>
          <p:cNvSpPr/>
          <p:nvPr/>
        </p:nvSpPr>
        <p:spPr>
          <a:xfrm>
            <a:off x="697587" y="2245043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9" name="Text 6"/>
          <p:cNvSpPr/>
          <p:nvPr/>
        </p:nvSpPr>
        <p:spPr>
          <a:xfrm>
            <a:off x="819031" y="2312551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125" dirty="0"/>
          </a:p>
        </p:txBody>
      </p:sp>
      <p:sp>
        <p:nvSpPr>
          <p:cNvPr id="10" name="Text 7"/>
          <p:cNvSpPr/>
          <p:nvPr/>
        </p:nvSpPr>
        <p:spPr>
          <a:xfrm>
            <a:off x="1890236" y="2222540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Library Installation</a:t>
            </a:r>
            <a:endParaRPr lang="en-US" sz="1770" dirty="0"/>
          </a:p>
        </p:txBody>
      </p:sp>
      <p:sp>
        <p:nvSpPr>
          <p:cNvPr id="11" name="Text 8"/>
          <p:cNvSpPr/>
          <p:nvPr/>
        </p:nvSpPr>
        <p:spPr>
          <a:xfrm>
            <a:off x="1890236" y="2611755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 required Python libraries. This typically includes SQLAlchemy and pymysql.</a:t>
            </a:r>
            <a:endParaRPr lang="en-US" sz="1420" dirty="0"/>
          </a:p>
        </p:txBody>
      </p:sp>
      <p:sp>
        <p:nvSpPr>
          <p:cNvPr id="12" name="Shape 9"/>
          <p:cNvSpPr/>
          <p:nvPr/>
        </p:nvSpPr>
        <p:spPr>
          <a:xfrm>
            <a:off x="1079778" y="3653433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13" name="Shape 10"/>
          <p:cNvSpPr/>
          <p:nvPr/>
        </p:nvSpPr>
        <p:spPr>
          <a:xfrm>
            <a:off x="697587" y="3462338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4" name="Text 11"/>
          <p:cNvSpPr/>
          <p:nvPr/>
        </p:nvSpPr>
        <p:spPr>
          <a:xfrm>
            <a:off x="819031" y="3529846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125" dirty="0"/>
          </a:p>
        </p:txBody>
      </p:sp>
      <p:sp>
        <p:nvSpPr>
          <p:cNvPr id="15" name="Text 12"/>
          <p:cNvSpPr/>
          <p:nvPr/>
        </p:nvSpPr>
        <p:spPr>
          <a:xfrm>
            <a:off x="1890236" y="3439835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Connection String</a:t>
            </a:r>
            <a:endParaRPr lang="en-US" sz="1770" dirty="0"/>
          </a:p>
        </p:txBody>
      </p:sp>
      <p:sp>
        <p:nvSpPr>
          <p:cNvPr id="16" name="Text 13"/>
          <p:cNvSpPr/>
          <p:nvPr/>
        </p:nvSpPr>
        <p:spPr>
          <a:xfrm>
            <a:off x="1890236" y="3829050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a connection string with host, user, password, and database details.</a:t>
            </a:r>
            <a:endParaRPr lang="en-US" sz="1420" dirty="0"/>
          </a:p>
        </p:txBody>
      </p:sp>
      <p:sp>
        <p:nvSpPr>
          <p:cNvPr id="17" name="Shape 14"/>
          <p:cNvSpPr/>
          <p:nvPr/>
        </p:nvSpPr>
        <p:spPr>
          <a:xfrm>
            <a:off x="1079778" y="4870728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18" name="Shape 15"/>
          <p:cNvSpPr/>
          <p:nvPr/>
        </p:nvSpPr>
        <p:spPr>
          <a:xfrm>
            <a:off x="697587" y="4679633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19031" y="4747141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125" dirty="0"/>
          </a:p>
        </p:txBody>
      </p:sp>
      <p:sp>
        <p:nvSpPr>
          <p:cNvPr id="20" name="Text 17"/>
          <p:cNvSpPr/>
          <p:nvPr/>
        </p:nvSpPr>
        <p:spPr>
          <a:xfrm>
            <a:off x="1890236" y="4657130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Engine Creation</a:t>
            </a:r>
            <a:endParaRPr lang="en-US" sz="1770" dirty="0"/>
          </a:p>
        </p:txBody>
      </p:sp>
      <p:sp>
        <p:nvSpPr>
          <p:cNvPr id="21" name="Text 18"/>
          <p:cNvSpPr/>
          <p:nvPr/>
        </p:nvSpPr>
        <p:spPr>
          <a:xfrm>
            <a:off x="1890236" y="5046345"/>
            <a:ext cx="6623685" cy="28801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SQLAlchemy to create an engine. This facilitates communication with MySQL.</a:t>
            </a:r>
            <a:endParaRPr lang="en-US" sz="1420" dirty="0"/>
          </a:p>
        </p:txBody>
      </p:sp>
      <p:sp>
        <p:nvSpPr>
          <p:cNvPr id="22" name="Shape 19"/>
          <p:cNvSpPr/>
          <p:nvPr/>
        </p:nvSpPr>
        <p:spPr>
          <a:xfrm>
            <a:off x="1079778" y="6088023"/>
            <a:ext cx="630079" cy="22860"/>
          </a:xfrm>
          <a:prstGeom prst="roundRect">
            <a:avLst>
              <a:gd name="adj" fmla="val 118136"/>
            </a:avLst>
          </a:prstGeom>
          <a:solidFill>
            <a:srgbClr val="61646A"/>
          </a:solidFill>
        </p:spPr>
      </p:sp>
      <p:sp>
        <p:nvSpPr>
          <p:cNvPr id="23" name="Shape 20"/>
          <p:cNvSpPr/>
          <p:nvPr/>
        </p:nvSpPr>
        <p:spPr>
          <a:xfrm>
            <a:off x="697587" y="5896928"/>
            <a:ext cx="405051" cy="405051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24" name="Text 21"/>
          <p:cNvSpPr/>
          <p:nvPr/>
        </p:nvSpPr>
        <p:spPr>
          <a:xfrm>
            <a:off x="819031" y="5964436"/>
            <a:ext cx="162044" cy="270034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25"/>
              </a:lnSpc>
              <a:buNone/>
            </a:pPr>
            <a:r>
              <a:rPr lang="en-US" sz="21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125" dirty="0"/>
          </a:p>
        </p:txBody>
      </p:sp>
      <p:sp>
        <p:nvSpPr>
          <p:cNvPr id="25" name="Text 22"/>
          <p:cNvSpPr/>
          <p:nvPr/>
        </p:nvSpPr>
        <p:spPr>
          <a:xfrm>
            <a:off x="1890236" y="5874425"/>
            <a:ext cx="2250400" cy="28122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15"/>
              </a:lnSpc>
              <a:buNone/>
            </a:pPr>
            <a:r>
              <a:rPr lang="en-US" sz="177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Transfer</a:t>
            </a:r>
            <a:endParaRPr lang="en-US" sz="1770" dirty="0"/>
          </a:p>
        </p:txBody>
      </p:sp>
      <p:sp>
        <p:nvSpPr>
          <p:cNvPr id="26" name="Text 23"/>
          <p:cNvSpPr/>
          <p:nvPr/>
        </p:nvSpPr>
        <p:spPr>
          <a:xfrm>
            <a:off x="1890236" y="6263640"/>
            <a:ext cx="6623685" cy="57602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270"/>
              </a:lnSpc>
              <a:buNone/>
            </a:pPr>
            <a:r>
              <a:rPr lang="en-US" sz="14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to_sql() method to push DataFrame to MySQL. Specify table name and if_exists parameter.</a:t>
            </a:r>
            <a:endParaRPr lang="en-US" sz="1420" dirty="0"/>
          </a:p>
        </p:txBody>
      </p:sp>
      <p:pic>
        <p:nvPicPr>
          <p:cNvPr id="2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PUSH TO MYSQL 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Screenshot 2024-08-20 144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455140" cy="7053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324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6128742" cy="54006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255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Power BI Connection to MySQL</a:t>
            </a:r>
            <a:endParaRPr lang="en-US" sz="3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1879163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Source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604837" y="2252663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MySQL as a data source in Power BI. Provide connection details.</a:t>
            </a:r>
            <a:endParaRPr lang="en-US" sz="136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3652361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Transformation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04837" y="4025860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Power Query to shape and clean data if necessary.</a:t>
            </a:r>
            <a:endParaRPr lang="en-US" sz="136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425559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Modeling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604837" y="5799058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relationships between tables. Define measures and calculated columns.</a:t>
            </a:r>
            <a:endParaRPr lang="en-US" sz="136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198757"/>
            <a:ext cx="2160270" cy="26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25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Refresh Settings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604837" y="7572256"/>
            <a:ext cx="7934325" cy="2765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175"/>
              </a:lnSpc>
              <a:buNone/>
            </a:pPr>
            <a:r>
              <a:rPr lang="en-US" sz="136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Configure data refresh schedule. Ensure timely updates for the dashboard.</a:t>
            </a:r>
            <a:endParaRPr lang="en-US" sz="1360" dirty="0"/>
          </a:p>
        </p:txBody>
      </p:sp>
      <p:pic>
        <p:nvPicPr>
          <p:cNvPr id="18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sp>
        <p:nvSpPr>
          <p:cNvPr id="4" name="Text 2"/>
          <p:cNvSpPr/>
          <p:nvPr/>
        </p:nvSpPr>
        <p:spPr>
          <a:xfrm>
            <a:off x="864037" y="2400538"/>
            <a:ext cx="8551664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Dashboard Design in Power BI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Key Metrics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highlight critical KPIs. Use cards or gauges for clear visibility.</a:t>
            </a:r>
            <a:endParaRPr lang="en-US" sz="1945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Trend Analysis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line and area charts. Show data patterns over time.</a:t>
            </a:r>
            <a:endParaRPr lang="en-US" sz="1945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Comparative Views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bar charts and scatter plots. Enable stakeholders to compare different data aspects.</a:t>
            </a:r>
            <a:endParaRPr lang="en-US" sz="1945" dirty="0"/>
          </a:p>
        </p:txBody>
      </p:sp>
      <p:pic>
        <p:nvPicPr>
          <p:cNvPr id="11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" y="88265"/>
            <a:ext cx="14408785" cy="72034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 BI (DASH-BOARD)</a:t>
            </a:r>
            <a:endParaRPr lang="en-US" sz="4065" dirty="0"/>
          </a:p>
        </p:txBody>
      </p:sp>
      <p:pic>
        <p:nvPicPr>
          <p:cNvPr id="6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2585" y="841058"/>
            <a:ext cx="7035046" cy="6096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4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Cleaning: Ensuring Quality</a:t>
            </a:r>
            <a:endParaRPr lang="en-US" sz="3840" dirty="0"/>
          </a:p>
        </p:txBody>
      </p:sp>
      <p:sp>
        <p:nvSpPr>
          <p:cNvPr id="6" name="Shape 3"/>
          <p:cNvSpPr/>
          <p:nvPr/>
        </p:nvSpPr>
        <p:spPr>
          <a:xfrm>
            <a:off x="682585" y="1962626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7" name="Text 4"/>
          <p:cNvSpPr/>
          <p:nvPr/>
        </p:nvSpPr>
        <p:spPr>
          <a:xfrm>
            <a:off x="814268" y="2035731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305" dirty="0"/>
          </a:p>
        </p:txBody>
      </p:sp>
      <p:sp>
        <p:nvSpPr>
          <p:cNvPr id="8" name="Text 5"/>
          <p:cNvSpPr/>
          <p:nvPr/>
        </p:nvSpPr>
        <p:spPr>
          <a:xfrm>
            <a:off x="1316474" y="1962626"/>
            <a:ext cx="2578894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Missing Value Handling</a:t>
            </a:r>
            <a:endParaRPr lang="en-US" sz="1920" dirty="0"/>
          </a:p>
        </p:txBody>
      </p:sp>
      <p:sp>
        <p:nvSpPr>
          <p:cNvPr id="9" name="Text 6"/>
          <p:cNvSpPr/>
          <p:nvPr/>
        </p:nvSpPr>
        <p:spPr>
          <a:xfrm>
            <a:off x="1316474" y="2384346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strategies to address gaps in data. This may include imputation or deletion based on context.</a:t>
            </a:r>
            <a:endParaRPr lang="en-US" sz="1535" dirty="0"/>
          </a:p>
        </p:txBody>
      </p:sp>
      <p:sp>
        <p:nvSpPr>
          <p:cNvPr id="10" name="Shape 7"/>
          <p:cNvSpPr/>
          <p:nvPr/>
        </p:nvSpPr>
        <p:spPr>
          <a:xfrm>
            <a:off x="682585" y="3422690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1" name="Text 8"/>
          <p:cNvSpPr/>
          <p:nvPr/>
        </p:nvSpPr>
        <p:spPr>
          <a:xfrm>
            <a:off x="814268" y="3495794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305" dirty="0"/>
          </a:p>
        </p:txBody>
      </p:sp>
      <p:sp>
        <p:nvSpPr>
          <p:cNvPr id="12" name="Text 9"/>
          <p:cNvSpPr/>
          <p:nvPr/>
        </p:nvSpPr>
        <p:spPr>
          <a:xfrm>
            <a:off x="1316474" y="3422690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Type Correction</a:t>
            </a:r>
            <a:endParaRPr lang="en-US" sz="1920" dirty="0"/>
          </a:p>
        </p:txBody>
      </p:sp>
      <p:sp>
        <p:nvSpPr>
          <p:cNvPr id="13" name="Text 10"/>
          <p:cNvSpPr/>
          <p:nvPr/>
        </p:nvSpPr>
        <p:spPr>
          <a:xfrm>
            <a:off x="1316474" y="3844409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each column contains the appropriate data type. Convert strings to numbers or dates as needed.</a:t>
            </a:r>
            <a:endParaRPr lang="en-US" sz="1535" dirty="0"/>
          </a:p>
        </p:txBody>
      </p:sp>
      <p:sp>
        <p:nvSpPr>
          <p:cNvPr id="14" name="Shape 11"/>
          <p:cNvSpPr/>
          <p:nvPr/>
        </p:nvSpPr>
        <p:spPr>
          <a:xfrm>
            <a:off x="682585" y="4882753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5" name="Text 12"/>
          <p:cNvSpPr/>
          <p:nvPr/>
        </p:nvSpPr>
        <p:spPr>
          <a:xfrm>
            <a:off x="814268" y="4955858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305" dirty="0"/>
          </a:p>
        </p:txBody>
      </p:sp>
      <p:sp>
        <p:nvSpPr>
          <p:cNvPr id="16" name="Text 13"/>
          <p:cNvSpPr/>
          <p:nvPr/>
        </p:nvSpPr>
        <p:spPr>
          <a:xfrm>
            <a:off x="1316474" y="4882753"/>
            <a:ext cx="2438162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Duplicate Removal</a:t>
            </a:r>
            <a:endParaRPr lang="en-US" sz="1920" dirty="0"/>
          </a:p>
        </p:txBody>
      </p:sp>
      <p:sp>
        <p:nvSpPr>
          <p:cNvPr id="17" name="Text 14"/>
          <p:cNvSpPr/>
          <p:nvPr/>
        </p:nvSpPr>
        <p:spPr>
          <a:xfrm>
            <a:off x="1316474" y="5304473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and eliminate redundant entries. This prevents skewed analysis and conserves storage space.</a:t>
            </a:r>
            <a:endParaRPr lang="en-US" sz="1535" dirty="0"/>
          </a:p>
        </p:txBody>
      </p:sp>
      <p:sp>
        <p:nvSpPr>
          <p:cNvPr id="18" name="Shape 15"/>
          <p:cNvSpPr/>
          <p:nvPr/>
        </p:nvSpPr>
        <p:spPr>
          <a:xfrm>
            <a:off x="682585" y="6342817"/>
            <a:ext cx="438864" cy="438864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14268" y="6415921"/>
            <a:ext cx="175498" cy="29253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305"/>
              </a:lnSpc>
              <a:buNone/>
            </a:pPr>
            <a:r>
              <a:rPr lang="en-US" sz="23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305" dirty="0"/>
          </a:p>
        </p:txBody>
      </p:sp>
      <p:sp>
        <p:nvSpPr>
          <p:cNvPr id="20" name="Text 17"/>
          <p:cNvSpPr/>
          <p:nvPr/>
        </p:nvSpPr>
        <p:spPr>
          <a:xfrm>
            <a:off x="1316474" y="6342817"/>
            <a:ext cx="3488174" cy="3048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20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Irrelevant Information Filtering</a:t>
            </a:r>
            <a:endParaRPr lang="en-US" sz="1920" dirty="0"/>
          </a:p>
        </p:txBody>
      </p:sp>
      <p:sp>
        <p:nvSpPr>
          <p:cNvPr id="21" name="Text 18"/>
          <p:cNvSpPr/>
          <p:nvPr/>
        </p:nvSpPr>
        <p:spPr>
          <a:xfrm>
            <a:off x="1316474" y="6764536"/>
            <a:ext cx="7144941" cy="62388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55"/>
              </a:lnSpc>
              <a:buNone/>
            </a:pPr>
            <a:r>
              <a:rPr lang="en-US" sz="153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Remove data that doesn't contribute to the analysis. This streamlines the dataset for efficiency.</a:t>
            </a:r>
            <a:endParaRPr lang="en-US" sz="1535" dirty="0"/>
          </a:p>
        </p:txBody>
      </p:sp>
      <p:pic>
        <p:nvPicPr>
          <p:cNvPr id="22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3" name="Rectangles 22"/>
          <p:cNvSpPr/>
          <p:nvPr/>
        </p:nvSpPr>
        <p:spPr>
          <a:xfrm>
            <a:off x="12020550" y="7589520"/>
            <a:ext cx="2522220" cy="548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6632" y="531614"/>
            <a:ext cx="4833818" cy="60424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760"/>
              </a:lnSpc>
              <a:buNone/>
            </a:pPr>
            <a:r>
              <a:rPr lang="en-US" sz="380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CSV File Processing</a:t>
            </a:r>
            <a:endParaRPr lang="en-US" sz="3805" dirty="0"/>
          </a:p>
        </p:txBody>
      </p:sp>
      <p:sp>
        <p:nvSpPr>
          <p:cNvPr id="6" name="Shape 3"/>
          <p:cNvSpPr/>
          <p:nvPr/>
        </p:nvSpPr>
        <p:spPr>
          <a:xfrm>
            <a:off x="955119" y="1425773"/>
            <a:ext cx="22860" cy="6272332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7" name="Shape 4"/>
          <p:cNvSpPr/>
          <p:nvPr/>
        </p:nvSpPr>
        <p:spPr>
          <a:xfrm>
            <a:off x="1161157" y="1849160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8" name="Shape 5"/>
          <p:cNvSpPr/>
          <p:nvPr/>
        </p:nvSpPr>
        <p:spPr>
          <a:xfrm>
            <a:off x="749082" y="1643182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9" name="Text 6"/>
          <p:cNvSpPr/>
          <p:nvPr/>
        </p:nvSpPr>
        <p:spPr>
          <a:xfrm>
            <a:off x="879574" y="1715572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1</a:t>
            </a:r>
            <a:endParaRPr lang="en-US" sz="2285" dirty="0"/>
          </a:p>
        </p:txBody>
      </p:sp>
      <p:sp>
        <p:nvSpPr>
          <p:cNvPr id="10" name="Text 7"/>
          <p:cNvSpPr/>
          <p:nvPr/>
        </p:nvSpPr>
        <p:spPr>
          <a:xfrm>
            <a:off x="2029897" y="1619012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File Loading</a:t>
            </a:r>
            <a:endParaRPr lang="en-US" sz="1905" dirty="0"/>
          </a:p>
        </p:txBody>
      </p:sp>
      <p:sp>
        <p:nvSpPr>
          <p:cNvPr id="11" name="Text 8"/>
          <p:cNvSpPr/>
          <p:nvPr/>
        </p:nvSpPr>
        <p:spPr>
          <a:xfrm>
            <a:off x="2029897" y="2037040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Pandas to import each CSV file into a DataFrame. This allows for efficient manipulation.</a:t>
            </a:r>
            <a:endParaRPr lang="en-US" sz="1520" dirty="0"/>
          </a:p>
        </p:txBody>
      </p:sp>
      <p:sp>
        <p:nvSpPr>
          <p:cNvPr id="12" name="Shape 9"/>
          <p:cNvSpPr/>
          <p:nvPr/>
        </p:nvSpPr>
        <p:spPr>
          <a:xfrm>
            <a:off x="1161157" y="3465552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13" name="Shape 10"/>
          <p:cNvSpPr/>
          <p:nvPr/>
        </p:nvSpPr>
        <p:spPr>
          <a:xfrm>
            <a:off x="749082" y="3259574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14" name="Text 11"/>
          <p:cNvSpPr/>
          <p:nvPr/>
        </p:nvSpPr>
        <p:spPr>
          <a:xfrm>
            <a:off x="879574" y="3331964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2</a:t>
            </a:r>
            <a:endParaRPr lang="en-US" sz="2285" dirty="0"/>
          </a:p>
        </p:txBody>
      </p:sp>
      <p:sp>
        <p:nvSpPr>
          <p:cNvPr id="15" name="Text 12"/>
          <p:cNvSpPr/>
          <p:nvPr/>
        </p:nvSpPr>
        <p:spPr>
          <a:xfrm>
            <a:off x="2029897" y="3235404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Initial Assessment</a:t>
            </a:r>
            <a:endParaRPr lang="en-US" sz="1905" dirty="0"/>
          </a:p>
        </p:txBody>
      </p:sp>
      <p:sp>
        <p:nvSpPr>
          <p:cNvPr id="16" name="Text 13"/>
          <p:cNvSpPr/>
          <p:nvPr/>
        </p:nvSpPr>
        <p:spPr>
          <a:xfrm>
            <a:off x="2029897" y="3653433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Examine data types, null values, and basic statistics. This guides the cleaning strategy.</a:t>
            </a:r>
            <a:endParaRPr lang="en-US" sz="1520" dirty="0"/>
          </a:p>
        </p:txBody>
      </p:sp>
      <p:sp>
        <p:nvSpPr>
          <p:cNvPr id="17" name="Shape 14"/>
          <p:cNvSpPr/>
          <p:nvPr/>
        </p:nvSpPr>
        <p:spPr>
          <a:xfrm>
            <a:off x="1161157" y="5081945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18" name="Shape 15"/>
          <p:cNvSpPr/>
          <p:nvPr/>
        </p:nvSpPr>
        <p:spPr>
          <a:xfrm>
            <a:off x="749082" y="4875967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19" name="Text 16"/>
          <p:cNvSpPr/>
          <p:nvPr/>
        </p:nvSpPr>
        <p:spPr>
          <a:xfrm>
            <a:off x="879574" y="4948357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3</a:t>
            </a:r>
            <a:endParaRPr lang="en-US" sz="2285" dirty="0"/>
          </a:p>
        </p:txBody>
      </p:sp>
      <p:sp>
        <p:nvSpPr>
          <p:cNvPr id="20" name="Text 17"/>
          <p:cNvSpPr/>
          <p:nvPr/>
        </p:nvSpPr>
        <p:spPr>
          <a:xfrm>
            <a:off x="2029897" y="4851797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Cleaning Application</a:t>
            </a:r>
            <a:endParaRPr lang="en-US" sz="1905" dirty="0"/>
          </a:p>
        </p:txBody>
      </p:sp>
      <p:sp>
        <p:nvSpPr>
          <p:cNvPr id="21" name="Text 18"/>
          <p:cNvSpPr/>
          <p:nvPr/>
        </p:nvSpPr>
        <p:spPr>
          <a:xfrm>
            <a:off x="2029897" y="5269825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cleaning operations to each DataFrame. Ensure consistency across all files.</a:t>
            </a:r>
            <a:endParaRPr lang="en-US" sz="1520" dirty="0"/>
          </a:p>
        </p:txBody>
      </p:sp>
      <p:sp>
        <p:nvSpPr>
          <p:cNvPr id="22" name="Shape 19"/>
          <p:cNvSpPr/>
          <p:nvPr/>
        </p:nvSpPr>
        <p:spPr>
          <a:xfrm>
            <a:off x="1161157" y="6698337"/>
            <a:ext cx="676632" cy="22860"/>
          </a:xfrm>
          <a:prstGeom prst="roundRect">
            <a:avLst>
              <a:gd name="adj" fmla="val 126874"/>
            </a:avLst>
          </a:prstGeom>
          <a:solidFill>
            <a:srgbClr val="61646A"/>
          </a:solidFill>
        </p:spPr>
      </p:sp>
      <p:sp>
        <p:nvSpPr>
          <p:cNvPr id="23" name="Shape 20"/>
          <p:cNvSpPr/>
          <p:nvPr/>
        </p:nvSpPr>
        <p:spPr>
          <a:xfrm>
            <a:off x="749082" y="6492359"/>
            <a:ext cx="434935" cy="434935"/>
          </a:xfrm>
          <a:prstGeom prst="roundRect">
            <a:avLst>
              <a:gd name="adj" fmla="val 6668"/>
            </a:avLst>
          </a:prstGeom>
          <a:solidFill>
            <a:srgbClr val="484B51"/>
          </a:solidFill>
        </p:spPr>
      </p:sp>
      <p:sp>
        <p:nvSpPr>
          <p:cNvPr id="24" name="Text 21"/>
          <p:cNvSpPr/>
          <p:nvPr/>
        </p:nvSpPr>
        <p:spPr>
          <a:xfrm>
            <a:off x="879574" y="6564749"/>
            <a:ext cx="173950" cy="29003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4</a:t>
            </a:r>
            <a:endParaRPr lang="en-US" sz="2285" dirty="0"/>
          </a:p>
        </p:txBody>
      </p:sp>
      <p:sp>
        <p:nvSpPr>
          <p:cNvPr id="25" name="Text 22"/>
          <p:cNvSpPr/>
          <p:nvPr/>
        </p:nvSpPr>
        <p:spPr>
          <a:xfrm>
            <a:off x="2029897" y="6468189"/>
            <a:ext cx="2416850" cy="30206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380"/>
              </a:lnSpc>
              <a:buNone/>
            </a:pPr>
            <a:r>
              <a:rPr lang="en-US" sz="190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Quality Check</a:t>
            </a:r>
            <a:endParaRPr lang="en-US" sz="1905" dirty="0"/>
          </a:p>
        </p:txBody>
      </p:sp>
      <p:sp>
        <p:nvSpPr>
          <p:cNvPr id="26" name="Text 23"/>
          <p:cNvSpPr/>
          <p:nvPr/>
        </p:nvSpPr>
        <p:spPr>
          <a:xfrm>
            <a:off x="2029897" y="6886218"/>
            <a:ext cx="6437471" cy="61864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52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the cleaned data meets quality standards. Address any remaining issues.</a:t>
            </a:r>
            <a:endParaRPr lang="en-US" sz="1520" dirty="0"/>
          </a:p>
        </p:txBody>
      </p:sp>
      <p:pic>
        <p:nvPicPr>
          <p:cNvPr id="27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sp>
        <p:nvSpPr>
          <p:cNvPr id="4" name="Text 2"/>
          <p:cNvSpPr/>
          <p:nvPr/>
        </p:nvSpPr>
        <p:spPr>
          <a:xfrm>
            <a:off x="864037" y="2400538"/>
            <a:ext cx="9492258" cy="7715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Column Identification for Merging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Unique Identifiers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Locate primary keys that uniquely identify each record. These are crucial for accurate merging.</a:t>
            </a:r>
            <a:endParaRPr lang="en-US" sz="1945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Date Fields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temporal data for time-based analysis. Ensure consistent formatting across files.</a:t>
            </a:r>
            <a:endParaRPr lang="en-US" sz="1945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040"/>
              </a:lnSpc>
              <a:buNone/>
            </a:pPr>
            <a:r>
              <a:rPr lang="en-US" sz="2430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Common Attributes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5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shared fields across files. These provide additional merge points and enrich the dataset.</a:t>
            </a:r>
            <a:endParaRPr lang="en-US" sz="1945" dirty="0"/>
          </a:p>
        </p:txBody>
      </p:sp>
      <p:pic>
        <p:nvPicPr>
          <p:cNvPr id="11" name="Image 0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 descr="Screenshot 2024-08-20 1436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" y="86360"/>
            <a:ext cx="14340840" cy="6980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7" name="Picture 6" descr="Screenshot 2024-08-20 1438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0"/>
            <a:ext cx="14413865" cy="7066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MERGING PROCESS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4" name="Picture 3" descr="Screenshot 2024-08-20 1438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" y="22225"/>
            <a:ext cx="14510385" cy="7330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3657" y="537686"/>
            <a:ext cx="5806678" cy="6104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5" dirty="0">
                <a:solidFill>
                  <a:srgbClr val="F3F3F2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Data Merging with Pandas</a:t>
            </a:r>
            <a:endParaRPr lang="en-US" sz="384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1013"/>
            <a:ext cx="976670" cy="15626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220" y="1636276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Initial Merge</a:t>
            </a:r>
            <a:endParaRPr lang="en-US" sz="1925" dirty="0"/>
          </a:p>
        </p:txBody>
      </p:sp>
      <p:sp>
        <p:nvSpPr>
          <p:cNvPr id="8" name="Text 4"/>
          <p:cNvSpPr/>
          <p:nvPr/>
        </p:nvSpPr>
        <p:spPr>
          <a:xfrm>
            <a:off x="1953220" y="2058591"/>
            <a:ext cx="6507123" cy="3125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two DataFrames. Use pd.merge() with appropriate join type.</a:t>
            </a:r>
            <a:endParaRPr lang="en-US" sz="15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6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220" y="3198971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Iterative Joining</a:t>
            </a:r>
            <a:endParaRPr lang="en-US" sz="1925" dirty="0"/>
          </a:p>
        </p:txBody>
      </p:sp>
      <p:sp>
        <p:nvSpPr>
          <p:cNvPr id="11" name="Text 6"/>
          <p:cNvSpPr/>
          <p:nvPr/>
        </p:nvSpPr>
        <p:spPr>
          <a:xfrm>
            <a:off x="1953220" y="3621286"/>
            <a:ext cx="6507123" cy="62507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Progressively merge additional DataFrames. Ensure key columns align properly.</a:t>
            </a:r>
            <a:endParaRPr lang="en-US" sz="15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404"/>
            <a:ext cx="976670" cy="15626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220" y="4761667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Conflict Resolution</a:t>
            </a:r>
            <a:endParaRPr lang="en-US" sz="1925" dirty="0"/>
          </a:p>
        </p:txBody>
      </p:sp>
      <p:sp>
        <p:nvSpPr>
          <p:cNvPr id="14" name="Text 8"/>
          <p:cNvSpPr/>
          <p:nvPr/>
        </p:nvSpPr>
        <p:spPr>
          <a:xfrm>
            <a:off x="1953220" y="5183981"/>
            <a:ext cx="6507123" cy="31253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any column naming conflicts. Use suffixes or rename as needed.</a:t>
            </a:r>
            <a:endParaRPr lang="en-US" sz="154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099"/>
            <a:ext cx="976670" cy="1562695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3220" y="6324362"/>
            <a:ext cx="2441734" cy="30515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5"/>
              </a:lnSpc>
              <a:buNone/>
            </a:pPr>
            <a:r>
              <a:rPr lang="en-US" sz="1925" dirty="0">
                <a:solidFill>
                  <a:srgbClr val="D4D4D1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Final Validation</a:t>
            </a:r>
            <a:endParaRPr lang="en-US" sz="1925" dirty="0"/>
          </a:p>
        </p:txBody>
      </p:sp>
      <p:sp>
        <p:nvSpPr>
          <p:cNvPr id="17" name="Text 10"/>
          <p:cNvSpPr/>
          <p:nvPr/>
        </p:nvSpPr>
        <p:spPr>
          <a:xfrm>
            <a:off x="1953220" y="6746677"/>
            <a:ext cx="6507123" cy="62507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4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 the merged dataset's integrity. Check for unexpected null values or duplicates.</a:t>
            </a:r>
            <a:endParaRPr lang="en-US" sz="1540" dirty="0"/>
          </a:p>
        </p:txBody>
      </p:sp>
      <p:pic>
        <p:nvPicPr>
          <p:cNvPr id="18" name="Image 5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-91440" y="-137795"/>
            <a:ext cx="14630400" cy="8505111"/>
          </a:xfrm>
          <a:prstGeom prst="rect">
            <a:avLst/>
          </a:prstGeom>
          <a:solidFill>
            <a:srgbClr val="272525"/>
          </a:solidFill>
        </p:spPr>
      </p:sp>
      <p:sp>
        <p:nvSpPr>
          <p:cNvPr id="5" name="Text 2"/>
          <p:cNvSpPr/>
          <p:nvPr/>
        </p:nvSpPr>
        <p:spPr>
          <a:xfrm>
            <a:off x="1674138" y="7291745"/>
            <a:ext cx="6221016" cy="6454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080"/>
              </a:lnSpc>
              <a:buNone/>
            </a:pPr>
            <a:r>
              <a:rPr lang="en-US" sz="4065" b="1" kern="0" spc="-12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CLEANING &amp; MERGING</a:t>
            </a:r>
            <a:endParaRPr lang="en-US" sz="4065" dirty="0"/>
          </a:p>
        </p:txBody>
      </p:sp>
      <p:pic>
        <p:nvPicPr>
          <p:cNvPr id="6" name="Image 1" descr="preencoded.pn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Picture 7" descr="Screenshot 2024-08-20 1439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14561185" cy="74237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3568</Words>
  <Application>WPS Presentation</Application>
  <PresentationFormat>On-screen Show (16:9)</PresentationFormat>
  <Paragraphs>180</Paragraphs>
  <Slides>16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Inter</vt:lpstr>
      <vt:lpstr>Segoe Print</vt:lpstr>
      <vt:lpstr>Inter</vt:lpstr>
      <vt:lpstr>Inter</vt:lpstr>
      <vt:lpstr>IBM Plex Sans</vt:lpstr>
      <vt:lpstr>IBM Plex Sans</vt:lpstr>
      <vt:lpstr>IBM Plex Sans</vt:lpstr>
      <vt:lpstr>Roboto</vt:lpstr>
      <vt:lpstr>Roboto</vt:lpstr>
      <vt:lpstr>Roboto</vt:lpstr>
      <vt:lpstr>Calibri</vt:lpstr>
      <vt:lpstr>Microsoft YaHei</vt:lpstr>
      <vt:lpstr>Arial Unicode MS</vt:lpstr>
      <vt:lpstr>Times New Roman</vt:lpstr>
      <vt:lpstr>MingLiU-ExtB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7</cp:revision>
  <dcterms:created xsi:type="dcterms:W3CDTF">2024-08-19T19:52:00Z</dcterms:created>
  <dcterms:modified xsi:type="dcterms:W3CDTF">2024-08-20T10:35:04Z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ACFEA190AAF8409AA6E7CE5115127D24_12</vt:lpwstr>
  </property>
  <property fmtid="{D5CDD505-2E9C-101B-9397-08002B2CF9AE}" pid="3" name="KSOProductBuildVer">
    <vt:lpwstr>1033-12.2.0.17545</vt:lpwstr>
  </property>
</Properties>
</file>